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5" r:id="rId6"/>
    <p:sldId id="266" r:id="rId7"/>
    <p:sldId id="267" r:id="rId8"/>
    <p:sldId id="260" r:id="rId9"/>
    <p:sldId id="268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D5CBCD"/>
    <a:srgbClr val="EAF4F4"/>
    <a:srgbClr val="BC4749"/>
    <a:srgbClr val="E9ECEF"/>
    <a:srgbClr val="D4D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30" autoAdjust="0"/>
    <p:restoredTop sz="94660"/>
  </p:normalViewPr>
  <p:slideViewPr>
    <p:cSldViewPr snapToGrid="0">
      <p:cViewPr>
        <p:scale>
          <a:sx n="36" d="100"/>
          <a:sy n="36" d="100"/>
        </p:scale>
        <p:origin x="2584" y="20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2450EA-F184-557A-2D32-03FCEF51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62CB65-AA18-C5B1-1535-171E301F8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C4EA964-B6B2-41EC-0523-34211D05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B56D0F-B65D-9589-7CC8-8B982FDA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6655B7-0F7C-FDFE-0DC2-92DFFB0E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9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80DC0C-BC1C-3382-5405-5920C65F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3D8FD7-02BE-F9CC-C7C4-054FA5A5C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9ACDF3-F71E-60B2-BC39-14688C8C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8A612D-1EB0-8864-1F9E-455D6FF9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A58DCC-8670-7CCF-934E-2F5278F0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9542137-0E58-04F6-4962-F2C0A05C6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D2C8F86-26E5-1C52-F44A-FA8450E54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435369C-8AED-006E-81D9-3629D72D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81E46-BECE-5FF0-7260-73867B69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100D3E-7E64-D3BC-335B-33C4916D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7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77135F-CB93-C7C8-C323-52CA6B77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19F946-E562-505F-75AD-C894D0AC4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37AC2D8-DEF2-8A63-9A77-9F5C49E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86A31D-8B2F-275F-B8DA-7FE3B7C4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5D8CE4D-CE85-3538-2806-58F4F10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5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3CF59F-8661-A400-D6CC-E68147F4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6D5AB77-9A30-F9E5-A727-11814519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23D0DEA-EDFC-37C9-A230-C870FD18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00DE76-2B0B-CA9D-16DD-D878733F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C363C3-66C3-F06D-BC06-BEE4F651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1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58D87-CFD8-D978-1833-479A2B7F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B7D319-C173-755B-56E0-0341DD9EB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E5EB227-ADB1-2942-FE96-E489C825F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1E2D523-1BF8-65A8-14CA-CB174C77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247816-12DA-DC2B-1638-0E51FEA0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B7DD52-0F0B-2CD5-B663-558F838D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4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71F7FC-5CFB-892F-4567-4D5E4A39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1810E0-B034-C6FF-912A-12FC9B2D1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9CA7A85-68E5-80DE-DE25-DB433A23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A18540F-50D3-01DB-8F46-E1A5A26BE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D653931-6262-85A0-1A9B-49831A026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E41A8B-9E9E-A266-C594-1F70BBA5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1728CAC-C414-DF23-8B87-694CD57D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4E33005-D851-CD08-868E-1BB31FA9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60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37614-87FC-BFA2-47E5-175B1180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3FC2E0F-5ED1-9929-43C7-A3BD59A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18EE103-9ECF-293E-67C0-6C093593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2B31747-B570-3F13-9689-8C872340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55A50BB-3126-7E73-8D37-02FCDCE3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C57C893-1F71-7615-900A-614B4515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3C18B7-4847-1D1D-FB63-4023D3D1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8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1D193-1877-EF47-FE59-E177ACA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30EA22-9D5D-02BC-E607-39DA1B0A3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B455347-D7BD-B8E4-7BA5-7B0C2AB64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229DCA-6BB5-FFA8-8C96-E64F7DD6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3100F91-304D-D63A-B5CF-9075C4D7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787064-6257-E851-92F6-B8FB4938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3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359893-2102-EA57-F20A-F9A0A3BE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AFEB459-5475-AD0A-ED26-59E762EEF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3CD5097-5A57-78DB-17C7-D3C051C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AA3520C-4E81-DDDD-82DB-9D69464CB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1FA7C40-FFCB-C14A-2D29-310FAC42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0337E4F-885C-1DDA-3CEA-47A0A802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A06CC98-B927-A440-8EEA-8B25CF046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4A7BBA-0C54-6E37-2DE6-BFC0685F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EB5FC1-487C-5921-14C6-F528C435C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79D7-0841-45E4-8C6F-DDB18C203C84}" type="datetimeFigureOut">
              <a:rPr lang="en-US" smtClean="0"/>
              <a:t>10/8/23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051B59-B109-2271-7CF4-54C9DD021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8CBD33-9E9C-0D18-B36C-9F5B5D304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5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17/06/relationships/model3d" Target="../media/model3d2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microsoft.com/office/2017/06/relationships/model3d" Target="../media/model3d1.glb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17/06/relationships/model3d" Target="../media/model3d1.glb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17/06/relationships/model3d" Target="../media/model3d2.glb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.png"/><Relationship Id="rId4" Type="http://schemas.openxmlformats.org/officeDocument/2006/relationships/image" Target="../media/image6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freepngimg.com/png/50855-light-bulb-hd-free-clipart-hd" TargetMode="External"/><Relationship Id="rId5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hyperlink" Target="https://openclipart.org/detail/67633/key-west---mallory---square-by-nkinkade-177732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hyperlink" Target="https://freepngimg.com/png/50855-light-bulb-hd-free-clipart-hd" TargetMode="Externa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hyperlink" Target="https://openclipart.org/detail/67633/key-west---mallory---square-by-nkinkade-177732" TargetMode="External"/><Relationship Id="rId7" Type="http://schemas.openxmlformats.org/officeDocument/2006/relationships/hyperlink" Target="https://diegomariano.com/react/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hyperlink" Target="http://www.nosinmiubuntu.com/android-sqlite-insertar-y-actualizar/" TargetMode="External"/><Relationship Id="rId5" Type="http://schemas.openxmlformats.org/officeDocument/2006/relationships/hyperlink" Target="https://freepngimg.com/png/50855-light-bulb-hd-free-clipart-hd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0.png"/><Relationship Id="rId9" Type="http://schemas.openxmlformats.org/officeDocument/2006/relationships/hyperlink" Target="https://www.codingdefined.com/2017/04/top-20-interview-questions-on-nodejs.html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hyperlink" Target="https://www.wallpaperflare.com/stock-market-tracking-and-stocks-photo-business-laptop-computer-wallpaper-azkja" TargetMode="External"/><Relationship Id="rId3" Type="http://schemas.openxmlformats.org/officeDocument/2006/relationships/image" Target="../media/image6.svg"/><Relationship Id="rId7" Type="http://schemas.openxmlformats.org/officeDocument/2006/relationships/hyperlink" Target="https://www.codingdefined.com/2017/04/top-20-interview-questions-on-nodejs.html" TargetMode="External"/><Relationship Id="rId12" Type="http://schemas.openxmlformats.org/officeDocument/2006/relationships/image" Target="../media/image15.jp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11" Type="http://schemas.openxmlformats.org/officeDocument/2006/relationships/hyperlink" Target="https://openclipart.org/detail/67633/key-west---mallory---square-by-nkinkade-177732" TargetMode="External"/><Relationship Id="rId5" Type="http://schemas.openxmlformats.org/officeDocument/2006/relationships/hyperlink" Target="https://diegomariano.com/react/" TargetMode="External"/><Relationship Id="rId10" Type="http://schemas.openxmlformats.org/officeDocument/2006/relationships/image" Target="../media/image11.png"/><Relationship Id="rId4" Type="http://schemas.openxmlformats.org/officeDocument/2006/relationships/image" Target="../media/image12.png"/><Relationship Id="rId9" Type="http://schemas.openxmlformats.org/officeDocument/2006/relationships/hyperlink" Target="http://www.nosinmiubuntu.com/android-sqlite-insertar-y-actualizar/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6.svg"/><Relationship Id="rId7" Type="http://schemas.openxmlformats.org/officeDocument/2006/relationships/hyperlink" Target="https://diegomariano.com/react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hyperlink" Target="http://www.nosinmiubuntu.com/android-sqlite-insertar-y-actualizar/" TargetMode="External"/><Relationship Id="rId5" Type="http://schemas.openxmlformats.org/officeDocument/2006/relationships/hyperlink" Target="https://www.wallpaperflare.com/stock-market-tracking-and-stocks-photo-business-laptop-computer-wallpaper-azkja" TargetMode="External"/><Relationship Id="rId10" Type="http://schemas.openxmlformats.org/officeDocument/2006/relationships/image" Target="../media/image14.png"/><Relationship Id="rId4" Type="http://schemas.openxmlformats.org/officeDocument/2006/relationships/image" Target="../media/image15.jpg"/><Relationship Id="rId9" Type="http://schemas.openxmlformats.org/officeDocument/2006/relationships/hyperlink" Target="https://www.codingdefined.com/2017/04/top-20-interview-questions-on-nodejs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, képernyőkép, Elektronikus jelzőtábla, Betűtípus látható&#10;&#10;Automatikusan generált leírás">
            <a:extLst>
              <a:ext uri="{FF2B5EF4-FFF2-40B4-BE49-F238E27FC236}">
                <a16:creationId xmlns:a16="http://schemas.microsoft.com/office/drawing/2014/main" id="{675E105D-AC06-E180-F820-0E9DBCB4A07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97039" y="-535111"/>
            <a:ext cx="7393111" cy="7393111"/>
          </a:xfrm>
          <a:prstGeom prst="rect">
            <a:avLst/>
          </a:prstGeom>
        </p:spPr>
      </p:pic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Térhatású modell 3" descr="Gold coins">
                <a:extLst>
                  <a:ext uri="{FF2B5EF4-FFF2-40B4-BE49-F238E27FC236}">
                    <a16:creationId xmlns:a16="http://schemas.microsoft.com/office/drawing/2014/main" id="{65722613-5896-1AA9-B310-2F7D1F7BE4A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606885192"/>
                  </p:ext>
                </p:extLst>
              </p:nvPr>
            </p:nvGraphicFramePr>
            <p:xfrm>
              <a:off x="908898" y="3100874"/>
              <a:ext cx="4378729" cy="3261836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378729" cy="3261836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1522366" ay="-1218512" az="-560819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53433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Térhatású modell 3" descr="Gold coins">
                <a:extLst>
                  <a:ext uri="{FF2B5EF4-FFF2-40B4-BE49-F238E27FC236}">
                    <a16:creationId xmlns:a16="http://schemas.microsoft.com/office/drawing/2014/main" id="{65722613-5896-1AA9-B310-2F7D1F7BE4A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908898" y="3100874"/>
                <a:ext cx="4378729" cy="3261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3" name="Térhatású modell 2" descr="Stack of money">
                <a:extLst>
                  <a:ext uri="{FF2B5EF4-FFF2-40B4-BE49-F238E27FC236}">
                    <a16:creationId xmlns:a16="http://schemas.microsoft.com/office/drawing/2014/main" id="{F1E360CC-CD9A-0475-6EF5-31ACF667138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003550621"/>
                  </p:ext>
                </p:extLst>
              </p:nvPr>
            </p:nvGraphicFramePr>
            <p:xfrm>
              <a:off x="1080175" y="1474974"/>
              <a:ext cx="4464571" cy="2610183"/>
            </p:xfrm>
            <a:graphic>
              <a:graphicData uri="http://schemas.microsoft.com/office/drawing/2017/model3d">
                <am3d:model3d r:embed="rId7">
                  <am3d:spPr>
                    <a:xfrm>
                      <a:off x="0" y="0"/>
                      <a:ext cx="4464571" cy="2610183"/>
                    </a:xfrm>
                    <a:prstGeom prst="rect">
                      <a:avLst/>
                    </a:prstGeom>
                  </am3d:spPr>
                  <am3d:camera>
                    <am3d:pos x="0" y="0" z="51325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134" d="1000000"/>
                    <am3d:preTrans dx="-5049" dy="-1991224" dz="209463"/>
                    <am3d:scale>
                      <am3d:sx n="1000000" d="1000000"/>
                      <am3d:sy n="1000000" d="1000000"/>
                      <am3d:sz n="1000000" d="1000000"/>
                    </am3d:scale>
                    <am3d:rot ax="4717038" ay="-2179144" az="6526701"/>
                    <am3d:postTrans dx="0" dy="0" dz="0"/>
                  </am3d:trans>
                  <am3d:raster rName="Office3DRenderer" rVer="16.0.8326">
                    <am3d:blip r:embed="rId8"/>
                  </am3d:raster>
                  <am3d:objViewport viewportSz="4596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3" name="Térhatású modell 2" descr="Stack of money">
                <a:extLst>
                  <a:ext uri="{FF2B5EF4-FFF2-40B4-BE49-F238E27FC236}">
                    <a16:creationId xmlns:a16="http://schemas.microsoft.com/office/drawing/2014/main" id="{F1E360CC-CD9A-0475-6EF5-31ACF667138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080175" y="1474974"/>
                <a:ext cx="4464571" cy="2610183"/>
              </a:xfrm>
              <a:prstGeom prst="rect">
                <a:avLst/>
              </a:prstGeom>
            </p:spPr>
          </p:pic>
        </mc:Fallback>
      </mc:AlternateContent>
      <p:sp>
        <p:nvSpPr>
          <p:cNvPr id="6" name="Téglalap 5">
            <a:extLst>
              <a:ext uri="{FF2B5EF4-FFF2-40B4-BE49-F238E27FC236}">
                <a16:creationId xmlns:a16="http://schemas.microsoft.com/office/drawing/2014/main" id="{B266E797-FDAF-FC3C-30CE-55FC781D3862}"/>
              </a:ext>
            </a:extLst>
          </p:cNvPr>
          <p:cNvSpPr/>
          <p:nvPr/>
        </p:nvSpPr>
        <p:spPr>
          <a:xfrm rot="856661">
            <a:off x="4731616" y="-1252261"/>
            <a:ext cx="6183086" cy="9708593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0587" y="495290"/>
            <a:ext cx="5225143" cy="3106745"/>
          </a:xfrm>
        </p:spPr>
        <p:txBody>
          <a:bodyPr>
            <a:noAutofit/>
          </a:bodyPr>
          <a:lstStyle/>
          <a:p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Financial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App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03C94F-1649-E4DB-B748-9C07A8A5C298}"/>
              </a:ext>
            </a:extLst>
          </p:cNvPr>
          <p:cNvSpPr txBox="1"/>
          <p:nvPr/>
        </p:nvSpPr>
        <p:spPr>
          <a:xfrm>
            <a:off x="6196524" y="4085157"/>
            <a:ext cx="333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Vágó Blanka	IZ7TL4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 err="1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Pribyll</a:t>
            </a:r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 Rómeó	THUF0B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Mandl Ábel	BTHDXD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Németh Bence	UF8GH9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Nyírő Levente	B4KZAN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17" name="Cím 1">
            <a:extLst>
              <a:ext uri="{FF2B5EF4-FFF2-40B4-BE49-F238E27FC236}">
                <a16:creationId xmlns:a16="http://schemas.microsoft.com/office/drawing/2014/main" id="{6BF305B1-8CD3-0637-A5C3-8936498AA131}"/>
              </a:ext>
            </a:extLst>
          </p:cNvPr>
          <p:cNvSpPr txBox="1">
            <a:spLocks/>
          </p:cNvSpPr>
          <p:nvPr/>
        </p:nvSpPr>
        <p:spPr>
          <a:xfrm>
            <a:off x="426649" y="-6148187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Bevezetés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8" name="Szövegdoboz 17">
            <a:extLst>
              <a:ext uri="{FF2B5EF4-FFF2-40B4-BE49-F238E27FC236}">
                <a16:creationId xmlns:a16="http://schemas.microsoft.com/office/drawing/2014/main" id="{8CBD6787-612B-B086-7722-AF7FDCCCA399}"/>
              </a:ext>
            </a:extLst>
          </p:cNvPr>
          <p:cNvSpPr txBox="1"/>
          <p:nvPr/>
        </p:nvSpPr>
        <p:spPr>
          <a:xfrm>
            <a:off x="818533" y="-4482353"/>
            <a:ext cx="684611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Fiataloknak és új befektetőknek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Ideális befektetési lehetőségek bemutatása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Hova fektessük a pénzt? Itt a segítség!</a:t>
            </a:r>
          </a:p>
        </p:txBody>
      </p:sp>
    </p:spTree>
    <p:extLst>
      <p:ext uri="{BB962C8B-B14F-4D97-AF65-F5344CB8AC3E}">
        <p14:creationId xmlns:p14="http://schemas.microsoft.com/office/powerpoint/2010/main" val="419994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Kép 19" descr="A képen szöveg, képernyőkép, Elektronikus jelzőtábla, Betűtípus látható&#10;&#10;Automatikusan generált leírás">
            <a:extLst>
              <a:ext uri="{FF2B5EF4-FFF2-40B4-BE49-F238E27FC236}">
                <a16:creationId xmlns:a16="http://schemas.microsoft.com/office/drawing/2014/main" id="{984ACF4F-5409-0593-2612-E8D0410CFA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4398" y="-264653"/>
            <a:ext cx="7393111" cy="7393111"/>
          </a:xfrm>
          <a:prstGeom prst="rect">
            <a:avLst/>
          </a:prstGeom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1DF4E269-52B9-E95B-9A84-E741B283E9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457916" y="-22165489"/>
            <a:ext cx="138727542" cy="51816000"/>
          </a:xfrm>
        </p:spPr>
        <p:txBody>
          <a:bodyPr>
            <a:noAutofit/>
          </a:bodyPr>
          <a:lstStyle/>
          <a:p>
            <a:r>
              <a:rPr lang="hu-HU" sz="200000" b="1" dirty="0">
                <a:latin typeface="Segoe UI" panose="020B0502040204020203" pitchFamily="34" charset="0"/>
                <a:cs typeface="Segoe UI" panose="020B0502040204020203" pitchFamily="34" charset="0"/>
              </a:rPr>
              <a:t>Financial </a:t>
            </a:r>
            <a:r>
              <a:rPr lang="hu-HU" sz="20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Investment</a:t>
            </a:r>
            <a:r>
              <a:rPr lang="hu-HU" sz="200000" b="1" dirty="0">
                <a:latin typeface="Segoe UI" panose="020B0502040204020203" pitchFamily="34" charset="0"/>
                <a:cs typeface="Segoe UI" panose="020B0502040204020203" pitchFamily="34" charset="0"/>
              </a:rPr>
              <a:t> App</a:t>
            </a:r>
            <a:endParaRPr lang="en-US" sz="200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885666" y="-1326636"/>
            <a:ext cx="8509269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419480" y="361455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Bevezetés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1FFBF6A-EADA-0A0D-A796-9DAEBC490A78}"/>
              </a:ext>
            </a:extLst>
          </p:cNvPr>
          <p:cNvSpPr txBox="1"/>
          <p:nvPr/>
        </p:nvSpPr>
        <p:spPr>
          <a:xfrm>
            <a:off x="691675" y="1777999"/>
            <a:ext cx="684611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Fiataloknak és új befektetőknek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Ideális befektetési lehetőségek bemutatása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Hova fektessük a pénzt? Itt a segítség!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7" name="Térhatású modell 16" descr="Gold coins">
                <a:extLst>
                  <a:ext uri="{FF2B5EF4-FFF2-40B4-BE49-F238E27FC236}">
                    <a16:creationId xmlns:a16="http://schemas.microsoft.com/office/drawing/2014/main" id="{80A03DD8-E2C7-0654-5F82-01BF54692B3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961620925"/>
                  </p:ext>
                </p:extLst>
              </p:nvPr>
            </p:nvGraphicFramePr>
            <p:xfrm>
              <a:off x="-11677984" y="2036329"/>
              <a:ext cx="4378729" cy="3261836"/>
            </p:xfrm>
            <a:graphic>
              <a:graphicData uri="http://schemas.microsoft.com/office/drawing/2017/model3d">
                <am3d:model3d r:embed="rId3">
                  <am3d:spPr>
                    <a:xfrm>
                      <a:off x="0" y="0"/>
                      <a:ext cx="4378729" cy="3261836"/>
                    </a:xfrm>
                    <a:prstGeom prst="rect">
                      <a:avLst/>
                    </a:prstGeom>
                  </am3d:spPr>
                  <am3d:camera>
                    <am3d:pos x="0" y="0" z="66316102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173461" d="1000000"/>
                    <am3d:preTrans dx="723681" dy="-10108787" dz="6133181"/>
                    <am3d:scale>
                      <am3d:sx n="1000000" d="1000000"/>
                      <am3d:sy n="1000000" d="1000000"/>
                      <am3d:sz n="1000000" d="1000000"/>
                    </am3d:scale>
                    <am3d:rot ax="1522366" ay="-1218512" az="-560819"/>
                    <am3d:postTrans dx="0" dy="0" dz="0"/>
                  </am3d:trans>
                  <am3d:raster rName="Office3DRenderer" rVer="16.0.8326">
                    <am3d:blip r:embed="rId4"/>
                  </am3d:raster>
                  <am3d:objViewport viewportSz="534331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7" name="Térhatású modell 16" descr="Gold coins">
                <a:extLst>
                  <a:ext uri="{FF2B5EF4-FFF2-40B4-BE49-F238E27FC236}">
                    <a16:creationId xmlns:a16="http://schemas.microsoft.com/office/drawing/2014/main" id="{80A03DD8-E2C7-0654-5F82-01BF54692B3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-11677984" y="2036329"/>
                <a:ext cx="4378729" cy="326183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8" name="Térhatású modell 17" descr="Stack of money">
                <a:extLst>
                  <a:ext uri="{FF2B5EF4-FFF2-40B4-BE49-F238E27FC236}">
                    <a16:creationId xmlns:a16="http://schemas.microsoft.com/office/drawing/2014/main" id="{7667C684-2C0E-9726-3779-9DAD2D0A2C8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039292043"/>
                  </p:ext>
                </p:extLst>
              </p:nvPr>
            </p:nvGraphicFramePr>
            <p:xfrm>
              <a:off x="-11018061" y="0"/>
              <a:ext cx="4464571" cy="2610183"/>
            </p:xfrm>
            <a:graphic>
              <a:graphicData uri="http://schemas.microsoft.com/office/drawing/2017/model3d">
                <am3d:model3d r:embed="rId5">
                  <am3d:spPr>
                    <a:xfrm>
                      <a:off x="0" y="0"/>
                      <a:ext cx="4464571" cy="2610183"/>
                    </a:xfrm>
                    <a:prstGeom prst="rect">
                      <a:avLst/>
                    </a:prstGeom>
                  </am3d:spPr>
                  <am3d:camera>
                    <am3d:pos x="0" y="0" z="5132573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98134" d="1000000"/>
                    <am3d:preTrans dx="-5049" dy="-1991224" dz="209463"/>
                    <am3d:scale>
                      <am3d:sx n="1000000" d="1000000"/>
                      <am3d:sy n="1000000" d="1000000"/>
                      <am3d:sz n="1000000" d="1000000"/>
                    </am3d:scale>
                    <am3d:rot ax="4717038" ay="-2179144" az="652670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459674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8" name="Térhatású modell 17" descr="Stack of money">
                <a:extLst>
                  <a:ext uri="{FF2B5EF4-FFF2-40B4-BE49-F238E27FC236}">
                    <a16:creationId xmlns:a16="http://schemas.microsoft.com/office/drawing/2014/main" id="{7667C684-2C0E-9726-3779-9DAD2D0A2C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-11018061" y="0"/>
                <a:ext cx="4464571" cy="2610183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Szövegdoboz 20">
            <a:extLst>
              <a:ext uri="{FF2B5EF4-FFF2-40B4-BE49-F238E27FC236}">
                <a16:creationId xmlns:a16="http://schemas.microsoft.com/office/drawing/2014/main" id="{764D3D43-ADA4-D682-9E2D-5AC14BDBD412}"/>
              </a:ext>
            </a:extLst>
          </p:cNvPr>
          <p:cNvSpPr txBox="1"/>
          <p:nvPr/>
        </p:nvSpPr>
        <p:spPr>
          <a:xfrm>
            <a:off x="4569358" y="12745463"/>
            <a:ext cx="333008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Vágó Blanka	IZ7TL4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 err="1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Pribyll</a:t>
            </a:r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 Rómeó	THUF0B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Mandl Ábel	BTHDXD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Németh Bence	UF8GH9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  <a:p>
            <a:pPr algn="l" fontAlgn="base"/>
            <a:r>
              <a:rPr lang="hu-HU" sz="1800" b="0" i="0" dirty="0">
                <a:solidFill>
                  <a:srgbClr val="000000"/>
                </a:solidFill>
                <a:effectLst/>
                <a:latin typeface="Aptos" panose="020F0502020204030204" pitchFamily="34" charset="0"/>
              </a:rPr>
              <a:t>Nyírő Levente	B4KZAN</a:t>
            </a:r>
            <a:endParaRPr lang="hu-HU" sz="1800" b="0" i="0" dirty="0">
              <a:solidFill>
                <a:srgbClr val="242424"/>
              </a:solidFill>
              <a:effectLst/>
              <a:latin typeface="Calibri" panose="020F0502020204030204" pitchFamily="34" charset="0"/>
            </a:endParaRPr>
          </a:p>
        </p:txBody>
      </p:sp>
      <p:sp>
        <p:nvSpPr>
          <p:cNvPr id="22" name="Cím 1">
            <a:extLst>
              <a:ext uri="{FF2B5EF4-FFF2-40B4-BE49-F238E27FC236}">
                <a16:creationId xmlns:a16="http://schemas.microsoft.com/office/drawing/2014/main" id="{69B4953A-640E-3EE8-EC2B-EBF34156B13B}"/>
              </a:ext>
            </a:extLst>
          </p:cNvPr>
          <p:cNvSpPr txBox="1">
            <a:spLocks/>
          </p:cNvSpPr>
          <p:nvPr/>
        </p:nvSpPr>
        <p:spPr>
          <a:xfrm>
            <a:off x="0" y="-7758980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Probléma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3" name="Szövegdoboz 22">
            <a:extLst>
              <a:ext uri="{FF2B5EF4-FFF2-40B4-BE49-F238E27FC236}">
                <a16:creationId xmlns:a16="http://schemas.microsoft.com/office/drawing/2014/main" id="{479B181A-F359-0416-FBFD-D04DCA16F619}"/>
              </a:ext>
            </a:extLst>
          </p:cNvPr>
          <p:cNvSpPr txBox="1"/>
          <p:nvPr/>
        </p:nvSpPr>
        <p:spPr>
          <a:xfrm>
            <a:off x="301706" y="-6615286"/>
            <a:ext cx="790798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Egyedi célok és kockázatvállalás miatt nincs univerzális megoldás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Tanulás nélkül könnyű pénzt veszíteni</a:t>
            </a:r>
          </a:p>
        </p:txBody>
      </p:sp>
    </p:spTree>
    <p:extLst>
      <p:ext uri="{BB962C8B-B14F-4D97-AF65-F5344CB8AC3E}">
        <p14:creationId xmlns:p14="http://schemas.microsoft.com/office/powerpoint/2010/main" val="251330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Kép 15" descr="A képen szöveg, képernyőkép, Elektronikus jelzőtábla, Betűtípus látható&#10;&#10;Automatikusan generált leírás">
            <a:extLst>
              <a:ext uri="{FF2B5EF4-FFF2-40B4-BE49-F238E27FC236}">
                <a16:creationId xmlns:a16="http://schemas.microsoft.com/office/drawing/2014/main" id="{3E4C0427-9874-188D-A4EA-F2ACA69F9F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0912" y="-535111"/>
            <a:ext cx="7393111" cy="7393111"/>
          </a:xfrm>
          <a:prstGeom prst="rect">
            <a:avLst/>
          </a:prstGeom>
        </p:spPr>
      </p:pic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1516147" y="-2256551"/>
            <a:ext cx="8509269" cy="11371102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10CDD941-6973-7477-750F-E6B46D5D7CEC}"/>
              </a:ext>
            </a:extLst>
          </p:cNvPr>
          <p:cNvSpPr txBox="1">
            <a:spLocks/>
          </p:cNvSpPr>
          <p:nvPr/>
        </p:nvSpPr>
        <p:spPr>
          <a:xfrm>
            <a:off x="245385" y="11320165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Bevezetés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D33470FB-4DC5-5BEB-D8B2-AFFD182BF9B6}"/>
              </a:ext>
            </a:extLst>
          </p:cNvPr>
          <p:cNvSpPr txBox="1"/>
          <p:nvPr/>
        </p:nvSpPr>
        <p:spPr>
          <a:xfrm>
            <a:off x="517580" y="12736709"/>
            <a:ext cx="6846117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Fiataloknak és új befektetőknek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Ideális befektetési lehetőségek bemutatása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Hova fektessük a pénzt? Itt a segítség!</a:t>
            </a:r>
          </a:p>
        </p:txBody>
      </p:sp>
      <p:sp>
        <p:nvSpPr>
          <p:cNvPr id="13" name="Cím 1">
            <a:extLst>
              <a:ext uri="{FF2B5EF4-FFF2-40B4-BE49-F238E27FC236}">
                <a16:creationId xmlns:a16="http://schemas.microsoft.com/office/drawing/2014/main" id="{D4931AF4-98C5-ABC5-BF16-423AA6026AC6}"/>
              </a:ext>
            </a:extLst>
          </p:cNvPr>
          <p:cNvSpPr txBox="1">
            <a:spLocks/>
          </p:cNvSpPr>
          <p:nvPr/>
        </p:nvSpPr>
        <p:spPr>
          <a:xfrm>
            <a:off x="1828800" y="1569935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Probléma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26C0F58C-257B-C99E-AB8E-AEAC36BF69A4}"/>
              </a:ext>
            </a:extLst>
          </p:cNvPr>
          <p:cNvSpPr txBox="1"/>
          <p:nvPr/>
        </p:nvSpPr>
        <p:spPr>
          <a:xfrm>
            <a:off x="2130506" y="2713629"/>
            <a:ext cx="790798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Egyedi célok és kockázatvállalás miatt nincs univerzális megoldás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Tanulás nélkül könnyű pénzt veszíteni</a:t>
            </a:r>
          </a:p>
        </p:txBody>
      </p:sp>
      <p:sp>
        <p:nvSpPr>
          <p:cNvPr id="19" name="Cím 1">
            <a:extLst>
              <a:ext uri="{FF2B5EF4-FFF2-40B4-BE49-F238E27FC236}">
                <a16:creationId xmlns:a16="http://schemas.microsoft.com/office/drawing/2014/main" id="{16479FA9-E417-D29C-99D0-4AC102513389}"/>
              </a:ext>
            </a:extLst>
          </p:cNvPr>
          <p:cNvSpPr txBox="1">
            <a:spLocks/>
          </p:cNvSpPr>
          <p:nvPr/>
        </p:nvSpPr>
        <p:spPr>
          <a:xfrm>
            <a:off x="-756312" y="-7843221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Megoldás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0" name="Szövegdoboz 19">
            <a:extLst>
              <a:ext uri="{FF2B5EF4-FFF2-40B4-BE49-F238E27FC236}">
                <a16:creationId xmlns:a16="http://schemas.microsoft.com/office/drawing/2014/main" id="{3CC76B85-9B5D-0484-A157-4745B748C46B}"/>
              </a:ext>
            </a:extLst>
          </p:cNvPr>
          <p:cNvSpPr txBox="1"/>
          <p:nvPr/>
        </p:nvSpPr>
        <p:spPr>
          <a:xfrm>
            <a:off x="799354" y="-6686124"/>
            <a:ext cx="903044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Felhasználók megadják a kockázatvállalásukat és a befektetési kereteiket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Segít megtalálni az ideális befektetési lehetőségeket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Ajánlásokat ad </a:t>
            </a:r>
            <a:r>
              <a:rPr lang="hu-HU" sz="2800" dirty="0" err="1"/>
              <a:t>Forex</a:t>
            </a:r>
            <a:r>
              <a:rPr lang="hu-HU" sz="2800" dirty="0"/>
              <a:t>, tőzsde, </a:t>
            </a:r>
            <a:r>
              <a:rPr lang="hu-HU" sz="2800" dirty="0" err="1"/>
              <a:t>kriptovaluták</a:t>
            </a:r>
            <a:r>
              <a:rPr lang="hu-HU" sz="2800" dirty="0"/>
              <a:t> és ETF-ek terén</a:t>
            </a:r>
          </a:p>
        </p:txBody>
      </p:sp>
      <p:pic>
        <p:nvPicPr>
          <p:cNvPr id="21" name="Kép 20" descr="A képen szöveg, névjegykártya, képernyőkép, embléma látható&#10;&#10;Automatikusan generált leírás">
            <a:extLst>
              <a:ext uri="{FF2B5EF4-FFF2-40B4-BE49-F238E27FC236}">
                <a16:creationId xmlns:a16="http://schemas.microsoft.com/office/drawing/2014/main" id="{08F0FF9C-E35B-0C3B-396D-5261E8AAEB1E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7808" y="7516133"/>
            <a:ext cx="9884579" cy="6586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6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969382" y="-1587890"/>
            <a:ext cx="13929913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484659" y="1028361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Megoldás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Kép 12" descr="A képen szöveg, névjegykártya, képernyőkép, embléma látható&#10;&#10;Automatikusan generált leírás">
            <a:extLst>
              <a:ext uri="{FF2B5EF4-FFF2-40B4-BE49-F238E27FC236}">
                <a16:creationId xmlns:a16="http://schemas.microsoft.com/office/drawing/2014/main" id="{0712C113-3548-3B1C-E505-2B9B94EB05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5712" y="1846853"/>
            <a:ext cx="9884579" cy="658646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74CE6A7-5528-8C83-BD56-532009E9E2D4}"/>
              </a:ext>
            </a:extLst>
          </p:cNvPr>
          <p:cNvSpPr txBox="1"/>
          <p:nvPr/>
        </p:nvSpPr>
        <p:spPr>
          <a:xfrm>
            <a:off x="2040325" y="2185458"/>
            <a:ext cx="903044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Felhasználók megadják a kockázatvállalásukat és a befektetési kereteiket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Segít megtalálni az ideális befektetési lehetőségeket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Ajánlásokat ad </a:t>
            </a:r>
            <a:r>
              <a:rPr lang="hu-HU" sz="2800" dirty="0" err="1"/>
              <a:t>Forex</a:t>
            </a:r>
            <a:r>
              <a:rPr lang="hu-HU" sz="2800" dirty="0"/>
              <a:t>, tőzsde, </a:t>
            </a:r>
            <a:r>
              <a:rPr lang="hu-HU" sz="2800" dirty="0" err="1"/>
              <a:t>kriptovaluták</a:t>
            </a:r>
            <a:r>
              <a:rPr lang="hu-HU" sz="2800" dirty="0"/>
              <a:t> és ETF-ek terén</a:t>
            </a:r>
          </a:p>
        </p:txBody>
      </p:sp>
      <p:sp>
        <p:nvSpPr>
          <p:cNvPr id="9" name="Cím 1">
            <a:extLst>
              <a:ext uri="{FF2B5EF4-FFF2-40B4-BE49-F238E27FC236}">
                <a16:creationId xmlns:a16="http://schemas.microsoft.com/office/drawing/2014/main" id="{E9419986-3B2A-16BF-D0B1-2FFE4BF043FA}"/>
              </a:ext>
            </a:extLst>
          </p:cNvPr>
          <p:cNvSpPr txBox="1">
            <a:spLocks/>
          </p:cNvSpPr>
          <p:nvPr/>
        </p:nvSpPr>
        <p:spPr>
          <a:xfrm>
            <a:off x="-718457" y="10905180"/>
            <a:ext cx="3909864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Probléma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0" name="Szövegdoboz 9">
            <a:extLst>
              <a:ext uri="{FF2B5EF4-FFF2-40B4-BE49-F238E27FC236}">
                <a16:creationId xmlns:a16="http://schemas.microsoft.com/office/drawing/2014/main" id="{AE554278-4136-ACDD-CF13-743091DCED99}"/>
              </a:ext>
            </a:extLst>
          </p:cNvPr>
          <p:cNvSpPr txBox="1"/>
          <p:nvPr/>
        </p:nvSpPr>
        <p:spPr>
          <a:xfrm>
            <a:off x="-416751" y="12048874"/>
            <a:ext cx="790798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Egyedi célok és kockázatvállalás miatt nincs univerzális megoldás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Tanulás nélkül könnyű pénzt veszíteni</a:t>
            </a:r>
          </a:p>
        </p:txBody>
      </p:sp>
      <p:sp>
        <p:nvSpPr>
          <p:cNvPr id="6" name="Cím 1">
            <a:extLst>
              <a:ext uri="{FF2B5EF4-FFF2-40B4-BE49-F238E27FC236}">
                <a16:creationId xmlns:a16="http://schemas.microsoft.com/office/drawing/2014/main" id="{3A7B33CC-5726-AABB-A4A5-B842BAFB3955}"/>
              </a:ext>
            </a:extLst>
          </p:cNvPr>
          <p:cNvSpPr txBox="1">
            <a:spLocks/>
          </p:cNvSpPr>
          <p:nvPr/>
        </p:nvSpPr>
        <p:spPr>
          <a:xfrm>
            <a:off x="-416751" y="-6997722"/>
            <a:ext cx="5338073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Versenyelőnyök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16B99CB4-6F21-08CE-4594-63767C06D6E1}"/>
              </a:ext>
            </a:extLst>
          </p:cNvPr>
          <p:cNvSpPr txBox="1"/>
          <p:nvPr/>
        </p:nvSpPr>
        <p:spPr>
          <a:xfrm>
            <a:off x="1138917" y="-5840625"/>
            <a:ext cx="9030445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Nagy a potenciális felhasználók piaca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felhasználók az általunk nyújtott megoldások segítségével idő- és erőforrások felhasználásukat hatékonyabbá tehetik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 alkalmazás miatt a felhasználók nagyobb önbizalommal és kisebb veszteséggel magasabb hozamot érhetnek el</a:t>
            </a:r>
          </a:p>
        </p:txBody>
      </p:sp>
    </p:spTree>
    <p:extLst>
      <p:ext uri="{BB962C8B-B14F-4D97-AF65-F5344CB8AC3E}">
        <p14:creationId xmlns:p14="http://schemas.microsoft.com/office/powerpoint/2010/main" val="3916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969382" y="-1587890"/>
            <a:ext cx="13929913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484657" y="1028361"/>
            <a:ext cx="5338073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Versenyelőnyök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3" name="Kép 12" descr="A képen szöveg, névjegykártya, képernyőkép, embléma látható&#10;&#10;Automatikusan generált leírás">
            <a:extLst>
              <a:ext uri="{FF2B5EF4-FFF2-40B4-BE49-F238E27FC236}">
                <a16:creationId xmlns:a16="http://schemas.microsoft.com/office/drawing/2014/main" id="{0712C113-3548-3B1C-E505-2B9B94EB052F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99552" y="7426920"/>
            <a:ext cx="9884579" cy="6586466"/>
          </a:xfrm>
          <a:prstGeom prst="rect">
            <a:avLst/>
          </a:prstGeom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874CE6A7-5528-8C83-BD56-532009E9E2D4}"/>
              </a:ext>
            </a:extLst>
          </p:cNvPr>
          <p:cNvSpPr txBox="1"/>
          <p:nvPr/>
        </p:nvSpPr>
        <p:spPr>
          <a:xfrm>
            <a:off x="2040325" y="2185458"/>
            <a:ext cx="9030445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Nagy a potenciális felhasználók piaca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felhasználók az általunk nyújtott megoldások segítségével idő- és erőforrások felhasználásukat hatékonyabbá tehetik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 alkalmazás miatt a felhasználók nagyobb önbizalommal és kisebb veszteséggel magasabb hozamot érhetnek el</a:t>
            </a:r>
          </a:p>
        </p:txBody>
      </p:sp>
      <p:pic>
        <p:nvPicPr>
          <p:cNvPr id="4" name="Kép 3" descr="A képen sárga, Grafika látható&#10;&#10;Automatikusan generált leírás">
            <a:extLst>
              <a:ext uri="{FF2B5EF4-FFF2-40B4-BE49-F238E27FC236}">
                <a16:creationId xmlns:a16="http://schemas.microsoft.com/office/drawing/2014/main" id="{C2E37059-DE7E-6EDE-83B1-4DC4E459A2A1}"/>
              </a:ext>
            </a:extLst>
          </p:cNvPr>
          <p:cNvPicPr>
            <a:picLocks noChangeAspect="1"/>
          </p:cNvPicPr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6"/>
              </a:ext>
            </a:extLst>
          </a:blip>
          <a:stretch>
            <a:fillRect/>
          </a:stretch>
        </p:blipFill>
        <p:spPr>
          <a:xfrm rot="833382">
            <a:off x="12545192" y="-6949923"/>
            <a:ext cx="6858000" cy="6858000"/>
          </a:xfrm>
          <a:prstGeom prst="rect">
            <a:avLst/>
          </a:prstGeom>
        </p:spPr>
      </p:pic>
      <p:sp>
        <p:nvSpPr>
          <p:cNvPr id="6" name="Cím 1">
            <a:extLst>
              <a:ext uri="{FF2B5EF4-FFF2-40B4-BE49-F238E27FC236}">
                <a16:creationId xmlns:a16="http://schemas.microsoft.com/office/drawing/2014/main" id="{01085A97-75F3-204D-7E83-2F13F27FB014}"/>
              </a:ext>
            </a:extLst>
          </p:cNvPr>
          <p:cNvSpPr txBox="1">
            <a:spLocks/>
          </p:cNvSpPr>
          <p:nvPr/>
        </p:nvSpPr>
        <p:spPr>
          <a:xfrm>
            <a:off x="-439040" y="11071446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Megoldás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73EF2A33-AE1A-D7AA-9601-E0DFFAC77B89}"/>
              </a:ext>
            </a:extLst>
          </p:cNvPr>
          <p:cNvSpPr txBox="1"/>
          <p:nvPr/>
        </p:nvSpPr>
        <p:spPr>
          <a:xfrm>
            <a:off x="1116626" y="12228543"/>
            <a:ext cx="9030445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Felhasználók megadják a kockázatvállalásukat és a befektetési kereteiket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Segít megtalálni az ideális befektetési lehetőségeket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Ajánlásokat ad </a:t>
            </a:r>
            <a:r>
              <a:rPr lang="hu-HU" sz="2800" dirty="0" err="1"/>
              <a:t>Forex</a:t>
            </a:r>
            <a:r>
              <a:rPr lang="hu-HU" sz="2800" dirty="0"/>
              <a:t>, tőzsde, </a:t>
            </a:r>
            <a:r>
              <a:rPr lang="hu-HU" sz="2800" dirty="0" err="1"/>
              <a:t>kriptovaluták</a:t>
            </a:r>
            <a:r>
              <a:rPr lang="hu-HU" sz="2800" dirty="0"/>
              <a:t> és ETF-ek terén</a:t>
            </a:r>
          </a:p>
        </p:txBody>
      </p:sp>
      <p:sp>
        <p:nvSpPr>
          <p:cNvPr id="11" name="Cím 1">
            <a:extLst>
              <a:ext uri="{FF2B5EF4-FFF2-40B4-BE49-F238E27FC236}">
                <a16:creationId xmlns:a16="http://schemas.microsoft.com/office/drawing/2014/main" id="{C5D770A4-B932-1BC8-4B43-93C574CC5DBB}"/>
              </a:ext>
            </a:extLst>
          </p:cNvPr>
          <p:cNvSpPr txBox="1">
            <a:spLocks/>
          </p:cNvSpPr>
          <p:nvPr/>
        </p:nvSpPr>
        <p:spPr>
          <a:xfrm>
            <a:off x="382065" y="-9684101"/>
            <a:ext cx="8049743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Innovatív megoldásaink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E783458F-5FCE-E933-80BF-37A41860BACA}"/>
              </a:ext>
            </a:extLst>
          </p:cNvPr>
          <p:cNvSpPr txBox="1"/>
          <p:nvPr/>
        </p:nvSpPr>
        <p:spPr>
          <a:xfrm>
            <a:off x="1937734" y="-8527004"/>
            <a:ext cx="988457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Egyedülálló, személyre szabott ajánlások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felhasználók kockázatvállalását és pénzügyi helyzetét figyelembe véve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Kompakt oktatási anyagok biztosítása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Aktuális piaci adatokra épülő ajánlások</a:t>
            </a:r>
          </a:p>
        </p:txBody>
      </p:sp>
    </p:spTree>
    <p:extLst>
      <p:ext uri="{BB962C8B-B14F-4D97-AF65-F5344CB8AC3E}">
        <p14:creationId xmlns:p14="http://schemas.microsoft.com/office/powerpoint/2010/main" val="22445358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969382" y="-1587890"/>
            <a:ext cx="13929913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484656" y="1028361"/>
            <a:ext cx="8049743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Innovatív megoldásaink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74CE6A7-5528-8C83-BD56-532009E9E2D4}"/>
              </a:ext>
            </a:extLst>
          </p:cNvPr>
          <p:cNvSpPr txBox="1"/>
          <p:nvPr/>
        </p:nvSpPr>
        <p:spPr>
          <a:xfrm>
            <a:off x="2040325" y="2185458"/>
            <a:ext cx="988457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Egyedülálló, személyre szabott ajánlások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felhasználók kockázatvállalását és pénzügyi helyzetét figyelembe véve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Kompakt oktatási anyagok biztosítása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Aktuális piaci adatokra épülő ajánlások</a:t>
            </a:r>
          </a:p>
        </p:txBody>
      </p:sp>
      <p:pic>
        <p:nvPicPr>
          <p:cNvPr id="4" name="Kép 3" descr="A képen sárga, Grafika látható&#10;&#10;Automatikusan generált leírás">
            <a:extLst>
              <a:ext uri="{FF2B5EF4-FFF2-40B4-BE49-F238E27FC236}">
                <a16:creationId xmlns:a16="http://schemas.microsoft.com/office/drawing/2014/main" id="{A3CB1769-5E14-EAAE-2E02-785618D2F62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48333">
            <a:off x="6229335" y="0"/>
            <a:ext cx="6858000" cy="6858000"/>
          </a:xfrm>
          <a:prstGeom prst="rect">
            <a:avLst/>
          </a:prstGeom>
        </p:spPr>
      </p:pic>
      <p:sp>
        <p:nvSpPr>
          <p:cNvPr id="7" name="Cím 1">
            <a:extLst>
              <a:ext uri="{FF2B5EF4-FFF2-40B4-BE49-F238E27FC236}">
                <a16:creationId xmlns:a16="http://schemas.microsoft.com/office/drawing/2014/main" id="{5B6C1B38-0D74-1883-ADCE-376E86FFAAE7}"/>
              </a:ext>
            </a:extLst>
          </p:cNvPr>
          <p:cNvSpPr txBox="1">
            <a:spLocks/>
          </p:cNvSpPr>
          <p:nvPr/>
        </p:nvSpPr>
        <p:spPr>
          <a:xfrm>
            <a:off x="-718457" y="-11769662"/>
            <a:ext cx="10196596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Projektünkben rejlő potenciál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1" name="Szövegdoboz 10">
            <a:extLst>
              <a:ext uri="{FF2B5EF4-FFF2-40B4-BE49-F238E27FC236}">
                <a16:creationId xmlns:a16="http://schemas.microsoft.com/office/drawing/2014/main" id="{0B1C5752-63BD-0209-40FB-5C4B440C5217}"/>
              </a:ext>
            </a:extLst>
          </p:cNvPr>
          <p:cNvSpPr txBox="1"/>
          <p:nvPr/>
        </p:nvSpPr>
        <p:spPr>
          <a:xfrm>
            <a:off x="837212" y="-10612565"/>
            <a:ext cx="988457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Potenciális felhasználók számára megkönnyíti a pénzügyi világ megértését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Személyre szabott ajánlások, és oktatási anyag tovább erősíti a pénzügyekkel kapcsolatos tudást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Ezzel a felhasználók hatékonyabban bánnak pénzükkel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Visszatérő felhasználók, akik keresik a pénzügyi világgal kapcsolatos segítséget és egyszerűséget</a:t>
            </a:r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49CBBAFC-6A85-C31B-2D76-ECAFEC777C87}"/>
              </a:ext>
            </a:extLst>
          </p:cNvPr>
          <p:cNvSpPr txBox="1">
            <a:spLocks/>
          </p:cNvSpPr>
          <p:nvPr/>
        </p:nvSpPr>
        <p:spPr>
          <a:xfrm>
            <a:off x="484656" y="11036998"/>
            <a:ext cx="5338073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Versenyelőnyök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9" name="Szövegdoboz 18">
            <a:extLst>
              <a:ext uri="{FF2B5EF4-FFF2-40B4-BE49-F238E27FC236}">
                <a16:creationId xmlns:a16="http://schemas.microsoft.com/office/drawing/2014/main" id="{A3E048FA-895E-FC2F-5864-E3856A63F32B}"/>
              </a:ext>
            </a:extLst>
          </p:cNvPr>
          <p:cNvSpPr txBox="1"/>
          <p:nvPr/>
        </p:nvSpPr>
        <p:spPr>
          <a:xfrm>
            <a:off x="2040324" y="12194095"/>
            <a:ext cx="9030445" cy="3903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Nagy a potenciális felhasználók piaca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felhasználók az általunk nyújtott megoldások segítségével idő- és erőforrások felhasználásukat hatékonyabbá tehetik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Az alkalmazás miatt a felhasználók nagyobb önbizalommal és kisebb veszteséggel magasabb hozamot érhetnek el</a:t>
            </a:r>
          </a:p>
        </p:txBody>
      </p:sp>
      <p:pic>
        <p:nvPicPr>
          <p:cNvPr id="21" name="Kép 20" descr="A képen könyv, tervezés látható&#10;&#10;Automatikusan generált leírás">
            <a:extLst>
              <a:ext uri="{FF2B5EF4-FFF2-40B4-BE49-F238E27FC236}">
                <a16:creationId xmlns:a16="http://schemas.microsoft.com/office/drawing/2014/main" id="{917DFDEA-6654-DA4F-51D4-E61A56664DCF}"/>
              </a:ext>
            </a:extLst>
          </p:cNvPr>
          <p:cNvPicPr>
            <a:picLocks noChangeAspect="1"/>
          </p:cNvPicPr>
          <p:nvPr/>
        </p:nvPicPr>
        <p:blipFill>
          <a:blip r:embed="rId6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15339514" y="-3142268"/>
            <a:ext cx="69850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40003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969382" y="-1587890"/>
            <a:ext cx="13929913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1" name="Kép 20" descr="A képen könyv, tervezés látható&#10;&#10;Automatikusan generált leírás">
            <a:extLst>
              <a:ext uri="{FF2B5EF4-FFF2-40B4-BE49-F238E27FC236}">
                <a16:creationId xmlns:a16="http://schemas.microsoft.com/office/drawing/2014/main" id="{39628E28-FAA2-2E09-8F36-1CEFDCE04C7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656735" y="1385573"/>
            <a:ext cx="6985000" cy="4800600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726809" y="647002"/>
            <a:ext cx="10196596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Projektünkben rejlő potenciál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74CE6A7-5528-8C83-BD56-532009E9E2D4}"/>
              </a:ext>
            </a:extLst>
          </p:cNvPr>
          <p:cNvSpPr txBox="1"/>
          <p:nvPr/>
        </p:nvSpPr>
        <p:spPr>
          <a:xfrm>
            <a:off x="2282478" y="1804099"/>
            <a:ext cx="988457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Potenciális felhasználók számára megkönnyíti a pénzügyi világ megértését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Személyre szabott ajánlások, és oktatási anyag tovább erősíti a pénzügyekkel kapcsolatos tudást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Ezzel a felhasználók hatékonyabban bánnak pénzükkel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Visszatérő felhasználók, akik keresik a pénzügyi világgal kapcsolatos segítséget és egyszerűséget</a:t>
            </a:r>
          </a:p>
        </p:txBody>
      </p:sp>
      <p:sp>
        <p:nvSpPr>
          <p:cNvPr id="14" name="Cím 1">
            <a:extLst>
              <a:ext uri="{FF2B5EF4-FFF2-40B4-BE49-F238E27FC236}">
                <a16:creationId xmlns:a16="http://schemas.microsoft.com/office/drawing/2014/main" id="{443D5667-6DCD-EAF0-4010-1D82AA2D7CA2}"/>
              </a:ext>
            </a:extLst>
          </p:cNvPr>
          <p:cNvSpPr txBox="1">
            <a:spLocks/>
          </p:cNvSpPr>
          <p:nvPr/>
        </p:nvSpPr>
        <p:spPr>
          <a:xfrm>
            <a:off x="-570140" y="-8689808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Működés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79F2DFB3-B2FD-6D29-1416-0D50F8E731C7}"/>
              </a:ext>
            </a:extLst>
          </p:cNvPr>
          <p:cNvSpPr txBox="1"/>
          <p:nvPr/>
        </p:nvSpPr>
        <p:spPr>
          <a:xfrm>
            <a:off x="1577016" y="-7304442"/>
            <a:ext cx="723430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Backendet </a:t>
            </a:r>
            <a:r>
              <a:rPr lang="hu-HU" sz="2800" dirty="0" err="1"/>
              <a:t>NodeJS</a:t>
            </a:r>
            <a:r>
              <a:rPr lang="hu-HU" sz="2800" dirty="0"/>
              <a:t> támogatja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Frontend </a:t>
            </a:r>
            <a:r>
              <a:rPr lang="hu-HU" sz="2800" dirty="0" err="1"/>
              <a:t>ReactJS</a:t>
            </a:r>
            <a:r>
              <a:rPr lang="hu-HU" sz="2800" dirty="0"/>
              <a:t> technológiával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Adattárolás </a:t>
            </a:r>
            <a:r>
              <a:rPr lang="hu-HU" sz="2800" dirty="0" err="1"/>
              <a:t>SQLite</a:t>
            </a:r>
            <a:r>
              <a:rPr lang="hu-HU" sz="2800" dirty="0"/>
              <a:t> adatbázison</a:t>
            </a:r>
          </a:p>
        </p:txBody>
      </p:sp>
      <p:pic>
        <p:nvPicPr>
          <p:cNvPr id="2" name="Kép 1" descr="A képen sárga, Grafika látható&#10;&#10;Automatikusan generált leírás">
            <a:extLst>
              <a:ext uri="{FF2B5EF4-FFF2-40B4-BE49-F238E27FC236}">
                <a16:creationId xmlns:a16="http://schemas.microsoft.com/office/drawing/2014/main" id="{6F3EA063-322F-3A33-D207-E4363DA8FAED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 rot="248333">
            <a:off x="6886127" y="11143722"/>
            <a:ext cx="6858000" cy="6858000"/>
          </a:xfrm>
          <a:prstGeom prst="rect">
            <a:avLst/>
          </a:prstGeom>
        </p:spPr>
      </p:pic>
      <p:pic>
        <p:nvPicPr>
          <p:cNvPr id="4" name="Kép 3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2B130D8C-9703-7887-6F4E-A1122138302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13074132" y="5164627"/>
            <a:ext cx="1475313" cy="1422489"/>
          </a:xfrm>
          <a:prstGeom prst="rect">
            <a:avLst/>
          </a:prstGeom>
        </p:spPr>
      </p:pic>
      <p:pic>
        <p:nvPicPr>
          <p:cNvPr id="6" name="Kép 5" descr="A képen Grafika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21833D37-BDD9-0C00-4A80-B168CE48867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10142330" y="5288387"/>
            <a:ext cx="2546984" cy="1273493"/>
          </a:xfrm>
          <a:prstGeom prst="rect">
            <a:avLst/>
          </a:prstGeom>
        </p:spPr>
      </p:pic>
      <p:pic>
        <p:nvPicPr>
          <p:cNvPr id="7" name="Kép 6" descr="A képen Grafika, Betűtípus, képernyőkép, embléma látható&#10;&#10;Automatikusan generált leírás">
            <a:extLst>
              <a:ext uri="{FF2B5EF4-FFF2-40B4-BE49-F238E27FC236}">
                <a16:creationId xmlns:a16="http://schemas.microsoft.com/office/drawing/2014/main" id="{31D87DDF-DA01-FA28-E0EE-088EBD9DF28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-6138857" y="5444821"/>
            <a:ext cx="2356666" cy="1117059"/>
          </a:xfrm>
          <a:prstGeom prst="rect">
            <a:avLst/>
          </a:prstGeom>
        </p:spPr>
      </p:pic>
      <p:sp>
        <p:nvSpPr>
          <p:cNvPr id="11" name="Cím 1">
            <a:extLst>
              <a:ext uri="{FF2B5EF4-FFF2-40B4-BE49-F238E27FC236}">
                <a16:creationId xmlns:a16="http://schemas.microsoft.com/office/drawing/2014/main" id="{7E52A067-65F9-2937-97DC-6CB15F0C69ED}"/>
              </a:ext>
            </a:extLst>
          </p:cNvPr>
          <p:cNvSpPr txBox="1">
            <a:spLocks/>
          </p:cNvSpPr>
          <p:nvPr/>
        </p:nvSpPr>
        <p:spPr>
          <a:xfrm>
            <a:off x="-3398954" y="12247096"/>
            <a:ext cx="8049743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Innovatív megoldásaink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Szövegdoboz 11">
            <a:extLst>
              <a:ext uri="{FF2B5EF4-FFF2-40B4-BE49-F238E27FC236}">
                <a16:creationId xmlns:a16="http://schemas.microsoft.com/office/drawing/2014/main" id="{FFC39150-C6BC-C492-ED5E-7F172F1DCA8B}"/>
              </a:ext>
            </a:extLst>
          </p:cNvPr>
          <p:cNvSpPr txBox="1"/>
          <p:nvPr/>
        </p:nvSpPr>
        <p:spPr>
          <a:xfrm>
            <a:off x="-1843285" y="13404193"/>
            <a:ext cx="9884579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Egyedülálló, személyre szabott ajánlások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 felhasználók kockázatvállalását és pénzügyi helyzetét figyelembe véve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Kompakt oktatási anyagok biztosítása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Aktuális piaci adatokra épülő ajánlások</a:t>
            </a:r>
          </a:p>
        </p:txBody>
      </p:sp>
    </p:spTree>
    <p:extLst>
      <p:ext uri="{BB962C8B-B14F-4D97-AF65-F5344CB8AC3E}">
        <p14:creationId xmlns:p14="http://schemas.microsoft.com/office/powerpoint/2010/main" val="22438358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Ábra 11">
            <a:extLst>
              <a:ext uri="{FF2B5EF4-FFF2-40B4-BE49-F238E27FC236}">
                <a16:creationId xmlns:a16="http://schemas.microsoft.com/office/drawing/2014/main" id="{0BC37CAD-C2CD-DD99-656E-0A1A9C4FAAC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-7903456"/>
            <a:ext cx="12192000" cy="685800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18684652" y="-3966754"/>
            <a:ext cx="13929913" cy="11847719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0" y="1086590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Működés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9EC3E8A-2639-F997-BA75-D9723BD37A78}"/>
              </a:ext>
            </a:extLst>
          </p:cNvPr>
          <p:cNvSpPr txBox="1"/>
          <p:nvPr/>
        </p:nvSpPr>
        <p:spPr>
          <a:xfrm>
            <a:off x="2147156" y="2471956"/>
            <a:ext cx="723430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Backendet </a:t>
            </a:r>
            <a:r>
              <a:rPr lang="hu-HU" sz="2800" dirty="0" err="1"/>
              <a:t>NodeJS</a:t>
            </a:r>
            <a:r>
              <a:rPr lang="hu-HU" sz="2800" dirty="0"/>
              <a:t> támogatja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Frontend </a:t>
            </a:r>
            <a:r>
              <a:rPr lang="hu-HU" sz="2800" dirty="0" err="1"/>
              <a:t>ReactJS</a:t>
            </a:r>
            <a:r>
              <a:rPr lang="hu-HU" sz="2800" dirty="0"/>
              <a:t> technológiával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Adattárolás </a:t>
            </a:r>
            <a:r>
              <a:rPr lang="hu-HU" sz="2800" dirty="0" err="1"/>
              <a:t>SQLite</a:t>
            </a:r>
            <a:r>
              <a:rPr lang="hu-HU" sz="2800" dirty="0"/>
              <a:t> adatbázison</a:t>
            </a:r>
          </a:p>
        </p:txBody>
      </p:sp>
      <p:pic>
        <p:nvPicPr>
          <p:cNvPr id="18" name="Kép 17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01B2E1A0-35FF-33D0-F0E4-CD70E3FF38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1890706" y="4893487"/>
            <a:ext cx="1475313" cy="1422489"/>
          </a:xfrm>
          <a:prstGeom prst="rect">
            <a:avLst/>
          </a:prstGeom>
        </p:spPr>
      </p:pic>
      <p:pic>
        <p:nvPicPr>
          <p:cNvPr id="26" name="Kép 25" descr="A képen Grafika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EF9BF7EA-B49F-905A-E154-980E4E6850A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4822508" y="5017247"/>
            <a:ext cx="2546984" cy="1273493"/>
          </a:xfrm>
          <a:prstGeom prst="rect">
            <a:avLst/>
          </a:prstGeom>
        </p:spPr>
      </p:pic>
      <p:pic>
        <p:nvPicPr>
          <p:cNvPr id="4" name="Kép 3" descr="A képen Grafika, Betűtípus, képernyőkép, embléma látható&#10;&#10;Automatikusan generált leírás">
            <a:extLst>
              <a:ext uri="{FF2B5EF4-FFF2-40B4-BE49-F238E27FC236}">
                <a16:creationId xmlns:a16="http://schemas.microsoft.com/office/drawing/2014/main" id="{BCC82713-BE59-62CC-3A2C-2FD9970FE56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8825981" y="5173681"/>
            <a:ext cx="2356666" cy="1117059"/>
          </a:xfrm>
          <a:prstGeom prst="rect">
            <a:avLst/>
          </a:prstGeom>
        </p:spPr>
      </p:pic>
      <p:pic>
        <p:nvPicPr>
          <p:cNvPr id="6" name="Kép 5" descr="A képen könyv, tervezés látható&#10;&#10;Automatikusan generált leírás">
            <a:extLst>
              <a:ext uri="{FF2B5EF4-FFF2-40B4-BE49-F238E27FC236}">
                <a16:creationId xmlns:a16="http://schemas.microsoft.com/office/drawing/2014/main" id="{9B9FAE7A-5B58-895F-CD76-F6F6BCC17737}"/>
              </a:ext>
            </a:extLst>
          </p:cNvPr>
          <p:cNvPicPr>
            <a:picLocks noChangeAspect="1"/>
          </p:cNvPicPr>
          <p:nvPr/>
        </p:nvPicPr>
        <p:blipFill>
          <a:blip r:embed="rId10">
            <a:alphaModFix amt="20000"/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15851535" y="8853173"/>
            <a:ext cx="6985000" cy="4800600"/>
          </a:xfrm>
          <a:prstGeom prst="rect">
            <a:avLst/>
          </a:prstGeom>
        </p:spPr>
      </p:pic>
      <p:sp>
        <p:nvSpPr>
          <p:cNvPr id="8" name="Cím 1">
            <a:extLst>
              <a:ext uri="{FF2B5EF4-FFF2-40B4-BE49-F238E27FC236}">
                <a16:creationId xmlns:a16="http://schemas.microsoft.com/office/drawing/2014/main" id="{B148DC74-5A04-25A2-B56F-12F80EDBFE1A}"/>
              </a:ext>
            </a:extLst>
          </p:cNvPr>
          <p:cNvSpPr txBox="1">
            <a:spLocks/>
          </p:cNvSpPr>
          <p:nvPr/>
        </p:nvSpPr>
        <p:spPr>
          <a:xfrm>
            <a:off x="2962009" y="10857802"/>
            <a:ext cx="10196596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i="0" dirty="0">
                <a:effectLst/>
                <a:latin typeface="Segoe UI" panose="020B0502040204020203" pitchFamily="34" charset="0"/>
                <a:cs typeface="Segoe UI" panose="020B0502040204020203" pitchFamily="34" charset="0"/>
              </a:rPr>
              <a:t>Projektünkben rejlő potenciál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0F8366A5-30BE-8D2E-3ADD-882EA0D3375A}"/>
              </a:ext>
            </a:extLst>
          </p:cNvPr>
          <p:cNvSpPr txBox="1"/>
          <p:nvPr/>
        </p:nvSpPr>
        <p:spPr>
          <a:xfrm>
            <a:off x="4517678" y="12014899"/>
            <a:ext cx="9884579" cy="45498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Potenciális felhasználók számára megkönnyíti a pénzügyi világ megértését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Személyre szabott ajánlások, és oktatási anyag tovább erősíti a pénzügyekkel kapcsolatos tudást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Ezzel a felhasználók hatékonyabban bánnak pénzükkel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b="0" i="0" dirty="0"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Visszatérő felhasználók, akik keresik a pénzügyi világgal kapcsolatos segítséget és egyszerűséget</a:t>
            </a:r>
          </a:p>
        </p:txBody>
      </p:sp>
      <p:pic>
        <p:nvPicPr>
          <p:cNvPr id="10" name="Kép 9" descr="A képen szöveg, elektronika, képernyőkép, kézírás látható&#10;&#10;Automatikusan generált leírás">
            <a:extLst>
              <a:ext uri="{FF2B5EF4-FFF2-40B4-BE49-F238E27FC236}">
                <a16:creationId xmlns:a16="http://schemas.microsoft.com/office/drawing/2014/main" id="{B6BA8B9F-D679-8DFB-8C9F-7E843668BA7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3"/>
              </a:ext>
            </a:extLst>
          </a:blip>
          <a:stretch>
            <a:fillRect/>
          </a:stretch>
        </p:blipFill>
        <p:spPr>
          <a:xfrm>
            <a:off x="14402257" y="1756631"/>
            <a:ext cx="5778500" cy="3848100"/>
          </a:xfrm>
          <a:prstGeom prst="rect">
            <a:avLst/>
          </a:prstGeom>
        </p:spPr>
      </p:pic>
      <p:sp>
        <p:nvSpPr>
          <p:cNvPr id="11" name="Cím 1">
            <a:extLst>
              <a:ext uri="{FF2B5EF4-FFF2-40B4-BE49-F238E27FC236}">
                <a16:creationId xmlns:a16="http://schemas.microsoft.com/office/drawing/2014/main" id="{F2052956-9DB9-6DC7-728B-25B2F8566238}"/>
              </a:ext>
            </a:extLst>
          </p:cNvPr>
          <p:cNvSpPr txBox="1">
            <a:spLocks/>
          </p:cNvSpPr>
          <p:nvPr/>
        </p:nvSpPr>
        <p:spPr>
          <a:xfrm>
            <a:off x="-11157903" y="2036301"/>
            <a:ext cx="4876800" cy="1803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Köszönjük</a:t>
            </a:r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figyelmet</a:t>
            </a:r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91596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2" name="Kép 11" descr="A képen szöveg, elektronika, képernyőkép, kézírás látható&#10;&#10;Automatikusan generált leírás">
            <a:extLst>
              <a:ext uri="{FF2B5EF4-FFF2-40B4-BE49-F238E27FC236}">
                <a16:creationId xmlns:a16="http://schemas.microsoft.com/office/drawing/2014/main" id="{EF2D4F86-2A4D-12B2-B118-604E87E528C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5"/>
              </a:ext>
            </a:extLst>
          </a:blip>
          <a:stretch>
            <a:fillRect/>
          </a:stretch>
        </p:blipFill>
        <p:spPr>
          <a:xfrm>
            <a:off x="8310498" y="1797556"/>
            <a:ext cx="5778500" cy="3848100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1059941" y="-2256553"/>
            <a:ext cx="8509269" cy="11371102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Cím 1">
            <a:extLst>
              <a:ext uri="{FF2B5EF4-FFF2-40B4-BE49-F238E27FC236}">
                <a16:creationId xmlns:a16="http://schemas.microsoft.com/office/drawing/2014/main" id="{D4931AF4-98C5-ABC5-BF16-423AA6026AC6}"/>
              </a:ext>
            </a:extLst>
          </p:cNvPr>
          <p:cNvSpPr txBox="1">
            <a:spLocks/>
          </p:cNvSpPr>
          <p:nvPr/>
        </p:nvSpPr>
        <p:spPr>
          <a:xfrm>
            <a:off x="1716849" y="2527440"/>
            <a:ext cx="4876800" cy="180311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Köszönjük</a:t>
            </a:r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 a </a:t>
            </a:r>
            <a:r>
              <a:rPr lang="en-US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figyelmet</a:t>
            </a:r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!</a:t>
            </a: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790B22AF-4DB7-2EC8-6D30-2453BDE7F844}"/>
              </a:ext>
            </a:extLst>
          </p:cNvPr>
          <p:cNvSpPr txBox="1">
            <a:spLocks/>
          </p:cNvSpPr>
          <p:nvPr/>
        </p:nvSpPr>
        <p:spPr>
          <a:xfrm>
            <a:off x="-11148459" y="12190093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Működés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4" name="Szövegdoboz 3">
            <a:extLst>
              <a:ext uri="{FF2B5EF4-FFF2-40B4-BE49-F238E27FC236}">
                <a16:creationId xmlns:a16="http://schemas.microsoft.com/office/drawing/2014/main" id="{1384F26D-34C3-BA41-B76C-6570445FBE19}"/>
              </a:ext>
            </a:extLst>
          </p:cNvPr>
          <p:cNvSpPr txBox="1"/>
          <p:nvPr/>
        </p:nvSpPr>
        <p:spPr>
          <a:xfrm>
            <a:off x="-9001303" y="13575459"/>
            <a:ext cx="7234303" cy="19645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Backendet </a:t>
            </a:r>
            <a:r>
              <a:rPr lang="hu-HU" sz="2800" dirty="0" err="1"/>
              <a:t>NodeJS</a:t>
            </a:r>
            <a:r>
              <a:rPr lang="hu-HU" sz="2800" dirty="0"/>
              <a:t> támogatja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Frontend </a:t>
            </a:r>
            <a:r>
              <a:rPr lang="hu-HU" sz="2800" dirty="0" err="1"/>
              <a:t>ReactJS</a:t>
            </a:r>
            <a:r>
              <a:rPr lang="hu-HU" sz="2800" dirty="0"/>
              <a:t> technológiával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Adattárolás </a:t>
            </a:r>
            <a:r>
              <a:rPr lang="hu-HU" sz="2800" dirty="0" err="1"/>
              <a:t>SQLite</a:t>
            </a:r>
            <a:r>
              <a:rPr lang="hu-HU" sz="2800" dirty="0"/>
              <a:t> adatbázison</a:t>
            </a:r>
          </a:p>
        </p:txBody>
      </p:sp>
      <p:pic>
        <p:nvPicPr>
          <p:cNvPr id="7" name="Kép 6" descr="A képen Grafika, Betűtípus, Grafikus tervezés, embléma látható&#10;&#10;Automatikusan generált leírás">
            <a:extLst>
              <a:ext uri="{FF2B5EF4-FFF2-40B4-BE49-F238E27FC236}">
                <a16:creationId xmlns:a16="http://schemas.microsoft.com/office/drawing/2014/main" id="{6F586482-162B-BFDB-6F2B-BBA3AB374AF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7"/>
              </a:ext>
            </a:extLst>
          </a:blip>
          <a:stretch>
            <a:fillRect/>
          </a:stretch>
        </p:blipFill>
        <p:spPr>
          <a:xfrm>
            <a:off x="-9257753" y="15996990"/>
            <a:ext cx="1475313" cy="1422489"/>
          </a:xfrm>
          <a:prstGeom prst="rect">
            <a:avLst/>
          </a:prstGeom>
        </p:spPr>
      </p:pic>
      <p:pic>
        <p:nvPicPr>
          <p:cNvPr id="8" name="Kép 7" descr="A képen Grafika, képernyőkép, Betűtípus, tervezés látható&#10;&#10;Automatikusan generált leírás">
            <a:extLst>
              <a:ext uri="{FF2B5EF4-FFF2-40B4-BE49-F238E27FC236}">
                <a16:creationId xmlns:a16="http://schemas.microsoft.com/office/drawing/2014/main" id="{B1952605-4CA6-B684-8982-801F0371AA7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-6325951" y="16120750"/>
            <a:ext cx="2546984" cy="1273493"/>
          </a:xfrm>
          <a:prstGeom prst="rect">
            <a:avLst/>
          </a:prstGeom>
        </p:spPr>
      </p:pic>
      <p:pic>
        <p:nvPicPr>
          <p:cNvPr id="9" name="Kép 8" descr="A képen Grafika, Betűtípus, képernyőkép, embléma látható&#10;&#10;Automatikusan generált leírás">
            <a:extLst>
              <a:ext uri="{FF2B5EF4-FFF2-40B4-BE49-F238E27FC236}">
                <a16:creationId xmlns:a16="http://schemas.microsoft.com/office/drawing/2014/main" id="{52C12E7A-011E-3A98-E676-B62C3E102A24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837473B0-CC2E-450A-ABE3-18F120FF3D39}">
                <a1611:picAttrSrcUrl xmlns:a1611="http://schemas.microsoft.com/office/drawing/2016/11/main" r:id="rId11"/>
              </a:ext>
            </a:extLst>
          </a:blip>
          <a:stretch>
            <a:fillRect/>
          </a:stretch>
        </p:blipFill>
        <p:spPr>
          <a:xfrm>
            <a:off x="-2322478" y="16277184"/>
            <a:ext cx="2356666" cy="1117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83270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15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1369</TotalTime>
  <Words>552</Words>
  <Application>Microsoft Macintosh PowerPoint</Application>
  <PresentationFormat>Szélesvásznú</PresentationFormat>
  <Paragraphs>101</Paragraphs>
  <Slides>9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9</vt:i4>
      </vt:variant>
    </vt:vector>
  </HeadingPairs>
  <TitlesOfParts>
    <vt:vector size="15" baseType="lpstr">
      <vt:lpstr>Aptos</vt:lpstr>
      <vt:lpstr>Arial</vt:lpstr>
      <vt:lpstr>Calibri</vt:lpstr>
      <vt:lpstr>Calibri Light</vt:lpstr>
      <vt:lpstr>Segoe UI</vt:lpstr>
      <vt:lpstr>Office-téma</vt:lpstr>
      <vt:lpstr>Financial Investment App</vt:lpstr>
      <vt:lpstr>Financial Investment App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  <vt:lpstr>PowerPoint-bemutató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Racing Tournament</dc:title>
  <dc:creator>Levente Nyiro</dc:creator>
  <cp:lastModifiedBy>Nyírő Levente Gyula</cp:lastModifiedBy>
  <cp:revision>10</cp:revision>
  <dcterms:created xsi:type="dcterms:W3CDTF">2023-06-06T07:44:46Z</dcterms:created>
  <dcterms:modified xsi:type="dcterms:W3CDTF">2023-10-08T15:50:13Z</dcterms:modified>
</cp:coreProperties>
</file>